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8" r:id="rId2"/>
    <p:sldId id="262" r:id="rId3"/>
    <p:sldId id="2146" r:id="rId4"/>
    <p:sldId id="2147" r:id="rId5"/>
    <p:sldId id="2166" r:id="rId6"/>
    <p:sldId id="2168" r:id="rId7"/>
    <p:sldId id="2169" r:id="rId8"/>
    <p:sldId id="2185" r:id="rId9"/>
    <p:sldId id="2170" r:id="rId10"/>
    <p:sldId id="2175" r:id="rId11"/>
    <p:sldId id="2176" r:id="rId12"/>
    <p:sldId id="2184" r:id="rId13"/>
    <p:sldId id="2172" r:id="rId14"/>
    <p:sldId id="263" r:id="rId15"/>
    <p:sldId id="2027" r:id="rId16"/>
    <p:sldId id="2086" r:id="rId17"/>
    <p:sldId id="202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FC"/>
    <a:srgbClr val="9691CC"/>
    <a:srgbClr val="827EB2"/>
    <a:srgbClr val="341933"/>
    <a:srgbClr val="562855"/>
    <a:srgbClr val="755DD9"/>
    <a:srgbClr val="92278F"/>
    <a:srgbClr val="8EA9E3"/>
    <a:srgbClr val="F2F2F2"/>
    <a:srgbClr val="715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89"/>
    <p:restoredTop sz="74790" autoAdjust="0"/>
  </p:normalViewPr>
  <p:slideViewPr>
    <p:cSldViewPr snapToGrid="0" snapToObjects="1" showGuides="1">
      <p:cViewPr varScale="1">
        <p:scale>
          <a:sx n="93" d="100"/>
          <a:sy n="93" d="100"/>
        </p:scale>
        <p:origin x="2000" y="92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25/01/2022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33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Modifier une seule transaction pour un compte: méthode: </a:t>
            </a:r>
            <a:r>
              <a:rPr lang="fr-FR" sz="1200" b="1" dirty="0" smtClean="0">
                <a:latin typeface="Abhaya Libre" panose="02000603000000000000" pitchFamily="2" charset="77"/>
              </a:rPr>
              <a:t>Patch</a:t>
            </a:r>
            <a:r>
              <a:rPr lang="fr-FR" sz="1200" dirty="0" smtClean="0">
                <a:latin typeface="Abhaya Libre" panose="02000603000000000000" pitchFamily="2" charset="77"/>
              </a:rPr>
              <a:t>: (Authorization (header): Bearer JWT </a:t>
            </a:r>
            <a:r>
              <a:rPr lang="fr-FR" sz="1200" dirty="0" err="1" smtClean="0">
                <a:latin typeface="Abhaya Libre" panose="02000603000000000000" pitchFamily="2" charset="77"/>
              </a:rPr>
              <a:t>token</a:t>
            </a:r>
            <a:r>
              <a:rPr lang="fr-FR" sz="1200" dirty="0" smtClean="0">
                <a:latin typeface="Abhaya Libre" panose="02000603000000000000" pitchFamily="2" charset="77"/>
              </a:rPr>
              <a:t>, &amp; (</a:t>
            </a:r>
            <a:r>
              <a:rPr lang="fr-FR" sz="1200" dirty="0" err="1" smtClean="0">
                <a:latin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</a:rPr>
              <a:t>): </a:t>
            </a:r>
            <a:r>
              <a:rPr lang="fr-FR" sz="1200" dirty="0" err="1" smtClean="0">
                <a:latin typeface="Abhaya Libre" panose="02000603000000000000" pitchFamily="2" charset="77"/>
              </a:rPr>
              <a:t>AccountID</a:t>
            </a:r>
            <a:r>
              <a:rPr lang="fr-FR" sz="1200" baseline="0" dirty="0" smtClean="0">
                <a:latin typeface="Abhaya Libre" panose="02000603000000000000" pitchFamily="2" charset="77"/>
              </a:rPr>
              <a:t> &amp;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</a:rPr>
              <a:t>transactionID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  <a:endParaRPr lang="fr-FR" noProof="0" dirty="0" smtClean="0"/>
          </a:p>
          <a:p>
            <a:endParaRPr lang="fr-FR" sz="1200" dirty="0" smtClean="0">
              <a:latin typeface="Abhaya Libre" panose="02000603000000000000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obtiens l’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AccountID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baseline="0" dirty="0" smtClean="0">
                <a:latin typeface="Abhaya Libre" panose="02000603000000000000" pitchFamily="2" charset="77"/>
                <a:ea typeface="+mn-ea"/>
                <a:cs typeface="+mn-cs"/>
              </a:rPr>
              <a:t>et la </a:t>
            </a:r>
            <a:r>
              <a:rPr lang="fr-FR" sz="1200" baseline="0" dirty="0" err="1" smtClean="0">
                <a:latin typeface="Abhaya Libre" panose="02000603000000000000" pitchFamily="2" charset="77"/>
                <a:ea typeface="+mn-ea"/>
                <a:cs typeface="+mn-cs"/>
              </a:rPr>
              <a:t>T</a:t>
            </a:r>
            <a:r>
              <a:rPr lang="fr-FR" sz="1200" dirty="0" err="1" smtClean="0">
                <a:latin typeface="Abhaya Libre" panose="02000603000000000000" pitchFamily="2" charset="77"/>
              </a:rPr>
              <a:t>ransactionID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à partir du chemin de l'url </a:t>
            </a:r>
            <a:r>
              <a:rPr lang="fr-FR" sz="1200" dirty="0" smtClean="0">
                <a:latin typeface="Abhaya Libre" panose="02000603000000000000" pitchFamily="2" charset="77"/>
              </a:rPr>
              <a:t>(</a:t>
            </a:r>
            <a:r>
              <a:rPr lang="fr-FR" sz="1200" dirty="0" err="1" smtClean="0">
                <a:latin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</a:rPr>
              <a:t>) et payload (body): </a:t>
            </a:r>
            <a:r>
              <a:rPr lang="fr-FR" sz="1200" dirty="0" err="1" smtClean="0">
                <a:latin typeface="Abhaya Libre" panose="02000603000000000000" pitchFamily="2" charset="77"/>
              </a:rPr>
              <a:t>category</a:t>
            </a:r>
            <a:r>
              <a:rPr lang="fr-FR" sz="1200" dirty="0" smtClean="0">
                <a:latin typeface="Abhaya Libre" panose="02000603000000000000" pitchFamily="2" charset="77"/>
              </a:rPr>
              <a:t> et notes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86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17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116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sections/composants</a:t>
            </a:r>
          </a:p>
          <a:p>
            <a:endParaRPr lang="en-GB" noProof="0" dirty="0" smtClean="0"/>
          </a:p>
          <a:p>
            <a:r>
              <a:rPr lang="fr-FR" noProof="0" dirty="0" smtClean="0"/>
              <a:t>J'ai utilisé le HTML statique et le CSS fournis</a:t>
            </a:r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5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  <a:p>
            <a:r>
              <a:rPr lang="fr-FR" noProof="0" dirty="0" smtClean="0"/>
              <a:t>Il</a:t>
            </a:r>
            <a:r>
              <a:rPr lang="fr-FR" baseline="0" noProof="0" dirty="0" smtClean="0"/>
              <a:t> y a le</a:t>
            </a:r>
            <a:r>
              <a:rPr lang="fr-FR" noProof="0" dirty="0" smtClean="0"/>
              <a:t> composant « </a:t>
            </a:r>
            <a:r>
              <a:rPr lang="fr-FR" noProof="0" dirty="0" err="1" smtClean="0"/>
              <a:t>signIn</a:t>
            </a:r>
            <a:r>
              <a:rPr lang="fr-FR" noProof="0" dirty="0" smtClean="0"/>
              <a:t> » avec le formulaire de connexion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12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 </a:t>
            </a:r>
            <a:r>
              <a:rPr lang="en-GB" noProof="0" dirty="0" err="1" smtClean="0"/>
              <a:t>il</a:t>
            </a:r>
            <a:r>
              <a:rPr lang="en-GB" noProof="0" dirty="0" smtClean="0"/>
              <a:t> y a </a:t>
            </a:r>
            <a:r>
              <a:rPr lang="fr-FR" noProof="0" dirty="0" smtClean="0"/>
              <a:t>le composant « user » avec le nom/profil et les transactions fictives</a:t>
            </a:r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01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 </a:t>
            </a:r>
            <a:r>
              <a:rPr lang="fr-FR" noProof="0" dirty="0" smtClean="0"/>
              <a:t>Quand l'utilisateur clique sur le bouton « </a:t>
            </a:r>
            <a:r>
              <a:rPr lang="fr-FR" noProof="0" dirty="0" err="1" smtClean="0"/>
              <a:t>edit</a:t>
            </a:r>
            <a:r>
              <a:rPr lang="fr-FR" noProof="0" dirty="0" smtClean="0"/>
              <a:t> » (en utilisant le state), le formulaire d'édition s'affiche.</a:t>
            </a:r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32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il y a une partie du store concernant le </a:t>
            </a:r>
            <a:r>
              <a:rPr lang="fr-FR" noProof="0" dirty="0" err="1" smtClean="0"/>
              <a:t>token</a:t>
            </a:r>
            <a:r>
              <a:rPr lang="fr-FR" noProof="0" dirty="0" smtClean="0"/>
              <a:t> et une partie du store concernant les informations de l'utilisateur et/ou mettre à jour le nom de profil.</a:t>
            </a:r>
          </a:p>
          <a:p>
            <a:r>
              <a:rPr lang="fr-FR" noProof="0" dirty="0" smtClean="0"/>
              <a:t>On utilise l’</a:t>
            </a:r>
            <a:r>
              <a:rPr lang="fr-FR" noProof="0" dirty="0" err="1" smtClean="0"/>
              <a:t>endpoint</a:t>
            </a:r>
            <a:r>
              <a:rPr lang="fr-FR" noProof="0" dirty="0" smtClean="0"/>
              <a:t> ici avec l'email et le mot de passe comme « </a:t>
            </a:r>
            <a:r>
              <a:rPr lang="fr-FR" noProof="0" dirty="0" err="1" smtClean="0"/>
              <a:t>payload</a:t>
            </a:r>
            <a:r>
              <a:rPr lang="fr-FR" noProof="0" dirty="0" smtClean="0"/>
              <a:t> ».</a:t>
            </a:r>
          </a:p>
          <a:p>
            <a:r>
              <a:rPr lang="fr-FR" noProof="0" dirty="0" smtClean="0"/>
              <a:t>On « </a:t>
            </a:r>
            <a:r>
              <a:rPr lang="fr-FR" noProof="0" dirty="0" err="1" smtClean="0"/>
              <a:t>disptache</a:t>
            </a:r>
            <a:r>
              <a:rPr lang="fr-FR" noProof="0" dirty="0" smtClean="0"/>
              <a:t> » l'action "</a:t>
            </a:r>
            <a:r>
              <a:rPr lang="fr-FR" noProof="0" dirty="0" err="1" smtClean="0"/>
              <a:t>fetching</a:t>
            </a:r>
            <a:r>
              <a:rPr lang="fr-FR" noProof="0" dirty="0" smtClean="0"/>
              <a:t>" et une icône de chargement s'affiche pendant qu’on attends une réponse à la requête.</a:t>
            </a:r>
          </a:p>
          <a:p>
            <a:r>
              <a:rPr lang="fr-FR" noProof="0" dirty="0" smtClean="0"/>
              <a:t>Soit la requête est résolue, on « </a:t>
            </a:r>
            <a:r>
              <a:rPr lang="fr-FR" noProof="0" dirty="0" err="1" smtClean="0"/>
              <a:t>dispatche</a:t>
            </a:r>
            <a:r>
              <a:rPr lang="fr-FR" noProof="0" dirty="0" smtClean="0"/>
              <a:t> » l'action "</a:t>
            </a:r>
            <a:r>
              <a:rPr lang="fr-FR" noProof="0" dirty="0" err="1" smtClean="0"/>
              <a:t>resolved</a:t>
            </a:r>
            <a:r>
              <a:rPr lang="fr-FR" noProof="0" dirty="0" smtClean="0"/>
              <a:t>", </a:t>
            </a:r>
            <a:r>
              <a:rPr lang="fr-FR" noProof="0" smtClean="0"/>
              <a:t>on sauve le </a:t>
            </a:r>
            <a:r>
              <a:rPr lang="fr-FR" noProof="0" dirty="0" err="1" smtClean="0"/>
              <a:t>token</a:t>
            </a:r>
            <a:r>
              <a:rPr lang="fr-FR" noProof="0" dirty="0" smtClean="0"/>
              <a:t> dans le store et </a:t>
            </a:r>
            <a:r>
              <a:rPr lang="fr-FR" noProof="0" dirty="0" err="1" smtClean="0"/>
              <a:t>isLoggedIn</a:t>
            </a:r>
            <a:r>
              <a:rPr lang="fr-FR" noProof="0" dirty="0" smtClean="0"/>
              <a:t> devient vrai.</a:t>
            </a:r>
          </a:p>
          <a:p>
            <a:r>
              <a:rPr lang="fr-FR" noProof="0" dirty="0" smtClean="0"/>
              <a:t>Soit la requête est rejetée on « </a:t>
            </a:r>
            <a:r>
              <a:rPr lang="fr-FR" noProof="0" dirty="0" err="1" smtClean="0"/>
              <a:t>dispatche</a:t>
            </a:r>
            <a:r>
              <a:rPr lang="fr-FR" noProof="0" dirty="0" smtClean="0"/>
              <a:t> »  l'action "</a:t>
            </a:r>
            <a:r>
              <a:rPr lang="fr-FR" noProof="0" dirty="0" err="1" smtClean="0"/>
              <a:t>rejected</a:t>
            </a:r>
            <a:r>
              <a:rPr lang="fr-FR" noProof="0" dirty="0" smtClean="0"/>
              <a:t>", l'erreur est enregistrée dans le store et un message d'erreur est affiché.</a:t>
            </a:r>
          </a:p>
          <a:p>
            <a:endParaRPr lang="fr-FR" noProof="0" dirty="0" smtClean="0"/>
          </a:p>
          <a:p>
            <a:r>
              <a:rPr lang="fr-FR" noProof="0" dirty="0" smtClean="0"/>
              <a:t>Le "</a:t>
            </a:r>
            <a:r>
              <a:rPr lang="fr-FR" noProof="0" dirty="0" err="1" smtClean="0"/>
              <a:t>useSelector</a:t>
            </a:r>
            <a:r>
              <a:rPr lang="fr-FR" noProof="0" dirty="0" smtClean="0"/>
              <a:t>" détecte un changement de state (</a:t>
            </a:r>
            <a:r>
              <a:rPr lang="fr-FR" noProof="0" dirty="0" err="1" smtClean="0"/>
              <a:t>IsLoggedIn</a:t>
            </a:r>
            <a:r>
              <a:rPr lang="fr-FR" noProof="0" dirty="0" smtClean="0"/>
              <a:t>) &amp; fait une "</a:t>
            </a:r>
            <a:r>
              <a:rPr lang="fr-FR" noProof="0" dirty="0" err="1" smtClean="0"/>
              <a:t>redirect</a:t>
            </a:r>
            <a:r>
              <a:rPr lang="fr-FR" noProof="0" dirty="0" smtClean="0"/>
              <a:t>" vers la page utilisateur &amp; grâce au "</a:t>
            </a:r>
            <a:r>
              <a:rPr lang="fr-FR" noProof="0" dirty="0" err="1" smtClean="0"/>
              <a:t>useEffect</a:t>
            </a:r>
            <a:r>
              <a:rPr lang="fr-FR" noProof="0" dirty="0" smtClean="0"/>
              <a:t>", il </a:t>
            </a:r>
            <a:r>
              <a:rPr lang="fr-FR" noProof="0" dirty="0" err="1" smtClean="0"/>
              <a:t>dispatche</a:t>
            </a:r>
            <a:r>
              <a:rPr lang="fr-FR" noProof="0" dirty="0" smtClean="0"/>
              <a:t> l'action "</a:t>
            </a:r>
            <a:r>
              <a:rPr lang="fr-FR" noProof="0" dirty="0" err="1" smtClean="0"/>
              <a:t>fetching</a:t>
            </a:r>
            <a:r>
              <a:rPr lang="fr-FR" noProof="0" dirty="0" smtClean="0"/>
              <a:t>" &amp; attend une réponse à la requête.</a:t>
            </a:r>
          </a:p>
          <a:p>
            <a:r>
              <a:rPr lang="fr-FR" noProof="0" dirty="0" smtClean="0"/>
              <a:t>Le </a:t>
            </a:r>
            <a:r>
              <a:rPr lang="fr-FR" noProof="0" dirty="0" err="1" smtClean="0"/>
              <a:t>token</a:t>
            </a:r>
            <a:r>
              <a:rPr lang="fr-FR" noProof="0" dirty="0" smtClean="0"/>
              <a:t> est dans la « header » pour l'authentification et attend une réponse à la requête.</a:t>
            </a:r>
          </a:p>
          <a:p>
            <a:endParaRPr lang="fr-FR" noProof="0" dirty="0" smtClean="0"/>
          </a:p>
          <a:p>
            <a:r>
              <a:rPr lang="fr-FR" noProof="0" dirty="0" smtClean="0"/>
              <a:t>Ensuite, même chose que précédemment. Résolu ou rejeté : on sauve et affiche les données ou on affiche un message d'erreur.</a:t>
            </a:r>
          </a:p>
          <a:p>
            <a:endParaRPr lang="fr-FR" noProof="0" dirty="0" smtClean="0"/>
          </a:p>
          <a:p>
            <a:r>
              <a:rPr lang="fr-FR" noProof="0" dirty="0" smtClean="0"/>
              <a:t>Modifier</a:t>
            </a:r>
          </a:p>
          <a:p>
            <a:r>
              <a:rPr lang="fr-FR" noProof="0" dirty="0" err="1" smtClean="0"/>
              <a:t>updateSending</a:t>
            </a:r>
            <a:r>
              <a:rPr lang="fr-FR" noProof="0" dirty="0" smtClean="0"/>
              <a:t> (avec le nouveau nom dans le </a:t>
            </a:r>
            <a:r>
              <a:rPr lang="fr-FR" noProof="0" dirty="0" err="1" smtClean="0"/>
              <a:t>payload</a:t>
            </a:r>
            <a:r>
              <a:rPr lang="fr-FR" noProof="0" dirty="0" smtClean="0"/>
              <a:t>), </a:t>
            </a:r>
            <a:r>
              <a:rPr lang="fr-FR" noProof="0" dirty="0" err="1" smtClean="0"/>
              <a:t>updateSuccess</a:t>
            </a:r>
            <a:r>
              <a:rPr lang="fr-FR" noProof="0" dirty="0" smtClean="0"/>
              <a:t> ou </a:t>
            </a:r>
            <a:r>
              <a:rPr lang="fr-FR" noProof="0" dirty="0" err="1" smtClean="0"/>
              <a:t>upatedFail</a:t>
            </a:r>
            <a:endParaRPr lang="fr-FR" noProof="0" dirty="0" smtClean="0"/>
          </a:p>
          <a:p>
            <a:endParaRPr lang="fr-FR" noProof="0" dirty="0" smtClean="0"/>
          </a:p>
          <a:p>
            <a:endParaRPr lang="en-GB" noProof="0" dirty="0" smtClean="0"/>
          </a:p>
          <a:p>
            <a:endParaRPr lang="en-GB" noProof="0" dirty="0" smtClean="0"/>
          </a:p>
          <a:p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There is one for getting</a:t>
            </a:r>
            <a:r>
              <a:rPr lang="en-GB" baseline="0" noProof="0" dirty="0" smtClean="0"/>
              <a:t> the token &amp; one for getting the user information &amp; updating their profile name.</a:t>
            </a:r>
          </a:p>
          <a:p>
            <a:r>
              <a:rPr lang="en-GB" baseline="0" noProof="0" dirty="0" smtClean="0"/>
              <a:t>One uses the endpoint here with the email &amp; password as payload.</a:t>
            </a:r>
          </a:p>
          <a:p>
            <a:r>
              <a:rPr lang="en-GB" baseline="0" noProof="0" dirty="0" smtClean="0"/>
              <a:t>Dispatch the action “fetching” &amp; a loading icon displays whilst one waits for a response to the request.</a:t>
            </a:r>
          </a:p>
          <a:p>
            <a:r>
              <a:rPr lang="en-GB" baseline="0" noProof="0" dirty="0" smtClean="0"/>
              <a:t>Either it’s resolved &amp; Dispatch the action “resolved” &amp;  one saves the token in the store &amp; </a:t>
            </a:r>
            <a:r>
              <a:rPr lang="en-GB" baseline="0" noProof="0" dirty="0" err="1" smtClean="0"/>
              <a:t>isLoggedIn</a:t>
            </a:r>
            <a:r>
              <a:rPr lang="en-GB" baseline="0" noProof="0" dirty="0" smtClean="0"/>
              <a:t> to true</a:t>
            </a:r>
          </a:p>
          <a:p>
            <a:r>
              <a:rPr lang="en-GB" baseline="0" noProof="0" dirty="0" smtClean="0"/>
              <a:t>Or, it’s rejected &amp; Dispatch the action “rejected” &amp; one saves the error to the store &amp; displays an error message</a:t>
            </a:r>
          </a:p>
          <a:p>
            <a:endParaRPr lang="en-GB" baseline="0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 smtClean="0"/>
              <a:t>The “</a:t>
            </a:r>
            <a:r>
              <a:rPr lang="en-GB" baseline="0" noProof="0" dirty="0" err="1" smtClean="0"/>
              <a:t>useSelector</a:t>
            </a:r>
            <a:r>
              <a:rPr lang="en-GB" baseline="0" noProof="0" dirty="0" smtClean="0"/>
              <a:t>” detects a change in state &amp; makes a “redirect” to the user page &amp; thanks to the “</a:t>
            </a:r>
            <a:r>
              <a:rPr lang="en-GB" baseline="0" noProof="0" dirty="0" err="1" smtClean="0"/>
              <a:t>useEffect</a:t>
            </a:r>
            <a:r>
              <a:rPr lang="en-GB" baseline="0" noProof="0" dirty="0" smtClean="0"/>
              <a:t>”,  it dispatches the “fetching” action &amp; waits for a response to the request.</a:t>
            </a:r>
            <a:endParaRPr lang="en-GB" noProof="0" dirty="0" smtClean="0"/>
          </a:p>
          <a:p>
            <a:r>
              <a:rPr lang="en-GB" baseline="0" noProof="0" dirty="0" smtClean="0"/>
              <a:t>The token is in the payload for the authentication &amp; waits for a response to the request.</a:t>
            </a:r>
          </a:p>
          <a:p>
            <a:r>
              <a:rPr lang="en-GB" baseline="0" noProof="0" dirty="0" smtClean="0"/>
              <a:t>Then same as before. Resolved or rejected: display the data or error message.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Modify</a:t>
            </a:r>
          </a:p>
          <a:p>
            <a:r>
              <a:rPr lang="en-GB" baseline="0" noProof="0" dirty="0" err="1" smtClean="0"/>
              <a:t>updateSending</a:t>
            </a:r>
            <a:r>
              <a:rPr lang="en-GB" baseline="0" noProof="0" dirty="0" smtClean="0"/>
              <a:t> (new name in payload), </a:t>
            </a:r>
            <a:r>
              <a:rPr lang="en-GB" baseline="0" noProof="0" dirty="0" err="1" smtClean="0"/>
              <a:t>updateSuccess</a:t>
            </a:r>
            <a:r>
              <a:rPr lang="en-GB" baseline="0" noProof="0" dirty="0" smtClean="0"/>
              <a:t> or </a:t>
            </a:r>
            <a:r>
              <a:rPr lang="en-GB" baseline="0" noProof="0" dirty="0" err="1" smtClean="0"/>
              <a:t>upatedFail</a:t>
            </a:r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76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Les requêtes GET et POST sont deux types différents de requêtes HTTP. </a:t>
            </a:r>
          </a:p>
          <a:p>
            <a:r>
              <a:rPr lang="fr-FR" b="1" noProof="0" dirty="0" smtClean="0"/>
              <a:t>GET est utilisé pour visualiser quelque chose, sans le modifier, </a:t>
            </a:r>
          </a:p>
          <a:p>
            <a:r>
              <a:rPr lang="fr-FR" noProof="0" dirty="0" smtClean="0"/>
              <a:t>tandis que </a:t>
            </a:r>
            <a:r>
              <a:rPr lang="fr-FR" b="1" noProof="0" dirty="0" smtClean="0"/>
              <a:t>POST est utilisé pour modifier quelque chose</a:t>
            </a:r>
            <a:r>
              <a:rPr lang="fr-FR" noProof="0" dirty="0" smtClean="0"/>
              <a:t>. </a:t>
            </a:r>
          </a:p>
          <a:p>
            <a:r>
              <a:rPr lang="fr-FR" noProof="0" dirty="0" smtClean="0"/>
              <a:t>Par exemple, une page de recherche doit utiliser GET pour obtenir des données, tandis qu'un formulaire permettant de modifier votre mot de passe doit utiliser POST .</a:t>
            </a:r>
          </a:p>
          <a:p>
            <a:endParaRPr lang="en-GB" noProof="0" dirty="0" smtClean="0"/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The GET and POST are two different types of HTTP requests. </a:t>
            </a:r>
          </a:p>
          <a:p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GET is used for viewing something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, without changing it, 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while POST is used for changing something. 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For example, a search page should use GET to get data while a form that changes your password should use POST .</a:t>
            </a:r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93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</a:rPr>
              <a:t>Récupérer tous les comptes : méthode: </a:t>
            </a:r>
            <a:r>
              <a:rPr lang="fr-FR" sz="1200" dirty="0" err="1" smtClean="0">
                <a:latin typeface="Abhaya Libre" panose="02000603000000000000" pitchFamily="2" charset="77"/>
              </a:rPr>
              <a:t>Get</a:t>
            </a:r>
            <a:r>
              <a:rPr lang="fr-FR" sz="1200" dirty="0" smtClean="0">
                <a:latin typeface="Abhaya Libre" panose="02000603000000000000" pitchFamily="2" charset="77"/>
              </a:rPr>
              <a:t>: (Authorization (header): Bearer JWT </a:t>
            </a:r>
            <a:r>
              <a:rPr lang="fr-FR" sz="1200" dirty="0" err="1" smtClean="0">
                <a:latin typeface="Abhaya Libre" panose="02000603000000000000" pitchFamily="2" charset="77"/>
              </a:rPr>
              <a:t>token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</a:rPr>
              <a:t>Récupérer un seul compte: méthode: </a:t>
            </a:r>
            <a:r>
              <a:rPr lang="fr-FR" sz="1200" dirty="0" err="1" smtClean="0">
                <a:latin typeface="Abhaya Libre" panose="02000603000000000000" pitchFamily="2" charset="77"/>
              </a:rPr>
              <a:t>Get</a:t>
            </a:r>
            <a:r>
              <a:rPr lang="fr-FR" sz="1200" dirty="0" smtClean="0">
                <a:latin typeface="Abhaya Libre" panose="02000603000000000000" pitchFamily="2" charset="77"/>
              </a:rPr>
              <a:t>: (Authorization (header): Bearer JWT </a:t>
            </a:r>
            <a:r>
              <a:rPr lang="fr-FR" sz="1200" dirty="0" err="1" smtClean="0">
                <a:latin typeface="Abhaya Libre" panose="02000603000000000000" pitchFamily="2" charset="77"/>
              </a:rPr>
              <a:t>token</a:t>
            </a:r>
            <a:r>
              <a:rPr lang="fr-FR" sz="1200" dirty="0" smtClean="0">
                <a:latin typeface="Abhaya Libre" panose="02000603000000000000" pitchFamily="2" charset="77"/>
              </a:rPr>
              <a:t>, &amp; (</a:t>
            </a:r>
            <a:r>
              <a:rPr lang="fr-FR" sz="1200" dirty="0" err="1" smtClean="0">
                <a:latin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</a:rPr>
              <a:t>): </a:t>
            </a:r>
            <a:r>
              <a:rPr lang="fr-FR" sz="1200" dirty="0" err="1" smtClean="0">
                <a:latin typeface="Abhaya Libre" panose="02000603000000000000" pitchFamily="2" charset="77"/>
              </a:rPr>
              <a:t>AccountID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obtiens l’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AccountID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à partir du chemin de l'url </a:t>
            </a:r>
            <a:r>
              <a:rPr lang="fr-FR" sz="1200" dirty="0" smtClean="0">
                <a:latin typeface="Abhaya Libre" panose="02000603000000000000" pitchFamily="2" charset="77"/>
              </a:rPr>
              <a:t>(</a:t>
            </a:r>
            <a:r>
              <a:rPr lang="fr-FR" sz="1200" dirty="0" err="1" smtClean="0">
                <a:latin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131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</a:rPr>
              <a:t>Récupérer toutes les transactions d'un compte: méthode: </a:t>
            </a:r>
            <a:r>
              <a:rPr lang="fr-FR" sz="1200" dirty="0" err="1" smtClean="0">
                <a:latin typeface="Abhaya Libre" panose="02000603000000000000" pitchFamily="2" charset="77"/>
              </a:rPr>
              <a:t>Get</a:t>
            </a:r>
            <a:r>
              <a:rPr lang="fr-FR" sz="1200" dirty="0" smtClean="0">
                <a:latin typeface="Abhaya Libre" panose="02000603000000000000" pitchFamily="2" charset="77"/>
              </a:rPr>
              <a:t>: (Authorization (header): Bearer JWT </a:t>
            </a:r>
            <a:r>
              <a:rPr lang="fr-FR" sz="1200" dirty="0" err="1" smtClean="0">
                <a:latin typeface="Abhaya Libre" panose="02000603000000000000" pitchFamily="2" charset="77"/>
              </a:rPr>
              <a:t>token</a:t>
            </a:r>
            <a:r>
              <a:rPr lang="fr-FR" sz="1200" dirty="0" smtClean="0">
                <a:latin typeface="Abhaya Libre" panose="02000603000000000000" pitchFamily="2" charset="77"/>
              </a:rPr>
              <a:t>, &amp; (</a:t>
            </a:r>
            <a:r>
              <a:rPr lang="fr-FR" sz="1200" dirty="0" err="1" smtClean="0">
                <a:latin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</a:rPr>
              <a:t>): </a:t>
            </a:r>
            <a:r>
              <a:rPr lang="fr-FR" sz="1200" dirty="0" err="1" smtClean="0">
                <a:latin typeface="Abhaya Libre" panose="02000603000000000000" pitchFamily="2" charset="77"/>
              </a:rPr>
              <a:t>AccountID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</a:rPr>
              <a:t>Récupérer une seule transaction pour un compte: méthode: </a:t>
            </a:r>
            <a:r>
              <a:rPr lang="fr-FR" sz="1200" dirty="0" err="1" smtClean="0">
                <a:latin typeface="Abhaya Libre" panose="02000603000000000000" pitchFamily="2" charset="77"/>
              </a:rPr>
              <a:t>Get</a:t>
            </a:r>
            <a:r>
              <a:rPr lang="fr-FR" sz="1200" dirty="0" smtClean="0">
                <a:latin typeface="Abhaya Libre" panose="02000603000000000000" pitchFamily="2" charset="77"/>
              </a:rPr>
              <a:t>: (Authorization (header): Bearer JWT </a:t>
            </a:r>
            <a:r>
              <a:rPr lang="fr-FR" sz="1200" dirty="0" err="1" smtClean="0">
                <a:latin typeface="Abhaya Libre" panose="02000603000000000000" pitchFamily="2" charset="77"/>
              </a:rPr>
              <a:t>token</a:t>
            </a:r>
            <a:r>
              <a:rPr lang="fr-FR" sz="1200" dirty="0" smtClean="0">
                <a:latin typeface="Abhaya Libre" panose="02000603000000000000" pitchFamily="2" charset="77"/>
              </a:rPr>
              <a:t>, &amp; (</a:t>
            </a:r>
            <a:r>
              <a:rPr lang="fr-FR" sz="1200" dirty="0" err="1" smtClean="0">
                <a:latin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</a:rPr>
              <a:t>): </a:t>
            </a:r>
            <a:r>
              <a:rPr lang="fr-FR" sz="1200" dirty="0" err="1" smtClean="0">
                <a:latin typeface="Abhaya Libre" panose="02000603000000000000" pitchFamily="2" charset="77"/>
              </a:rPr>
              <a:t>AccountID</a:t>
            </a:r>
            <a:r>
              <a:rPr lang="fr-FR" sz="1200" baseline="0" dirty="0" smtClean="0">
                <a:latin typeface="Abhaya Libre" panose="02000603000000000000" pitchFamily="2" charset="77"/>
              </a:rPr>
              <a:t> &amp;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</a:rPr>
              <a:t>TransactionID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</a:p>
          <a:p>
            <a:endParaRPr lang="fr-FR" sz="1200" dirty="0" smtClean="0">
              <a:latin typeface="Abhaya Libre" panose="02000603000000000000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obtiens l’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AccountID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baseline="0" dirty="0" smtClean="0">
                <a:latin typeface="Abhaya Libre" panose="02000603000000000000" pitchFamily="2" charset="77"/>
                <a:ea typeface="+mn-ea"/>
                <a:cs typeface="+mn-cs"/>
              </a:rPr>
              <a:t>et la </a:t>
            </a:r>
            <a:r>
              <a:rPr lang="fr-FR" sz="1200" baseline="0" dirty="0" err="1" smtClean="0">
                <a:latin typeface="Abhaya Libre" panose="02000603000000000000" pitchFamily="2" charset="77"/>
                <a:ea typeface="+mn-ea"/>
                <a:cs typeface="+mn-cs"/>
              </a:rPr>
              <a:t>T</a:t>
            </a:r>
            <a:r>
              <a:rPr lang="fr-FR" sz="1200" dirty="0" err="1" smtClean="0">
                <a:latin typeface="Abhaya Libre" panose="02000603000000000000" pitchFamily="2" charset="77"/>
              </a:rPr>
              <a:t>ransactionID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à partir du chemin de l'url </a:t>
            </a:r>
            <a:r>
              <a:rPr lang="fr-FR" sz="1200" dirty="0" smtClean="0">
                <a:latin typeface="Abhaya Libre" panose="02000603000000000000" pitchFamily="2" charset="77"/>
              </a:rPr>
              <a:t>(</a:t>
            </a:r>
            <a:r>
              <a:rPr lang="fr-FR" sz="1200" dirty="0" err="1" smtClean="0">
                <a:latin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noProof="0" dirty="0" smtClean="0"/>
              <a:t>le solde après la transaction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01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=""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=""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=""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=""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=""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=""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=""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=""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=""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=""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=""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=""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=""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=""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=""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=""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=""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=""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accounts/%7bAccountId%7d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://localhost:3001/api/v1/user/accounts" TargetMode="External"/><Relationship Id="rId10" Type="http://schemas.openxmlformats.org/officeDocument/2006/relationships/image" Target="../media/image17.jpg"/><Relationship Id="rId4" Type="http://schemas.openxmlformats.org/officeDocument/2006/relationships/image" Target="../media/image13.jpg"/><Relationship Id="rId9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user/accounts/%7bAccountId%7d/transactions/%7btransactionId%7d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user/accounts/%7bAccountId%7d/transaction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1.png"/><Relationship Id="rId5" Type="http://schemas.openxmlformats.org/officeDocument/2006/relationships/image" Target="../media/image14.png"/><Relationship Id="rId10" Type="http://schemas.openxmlformats.org/officeDocument/2006/relationships/image" Target="../media/image21.jpg"/><Relationship Id="rId4" Type="http://schemas.openxmlformats.org/officeDocument/2006/relationships/image" Target="../media/image18.jpg"/><Relationship Id="rId9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user/accounts/%7bAccountId%7d/transactions/%7btransactionId%7d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14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g"/><Relationship Id="rId11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26.jpg"/><Relationship Id="rId4" Type="http://schemas.openxmlformats.org/officeDocument/2006/relationships/image" Target="../media/image23.jpg"/><Relationship Id="rId9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login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profile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profile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11" Type="http://schemas.openxmlformats.org/officeDocument/2006/relationships/image" Target="../media/image11.jpg"/><Relationship Id="rId5" Type="http://schemas.openxmlformats.org/officeDocument/2006/relationships/image" Target="../media/image7.jpg"/><Relationship Id="rId10" Type="http://schemas.openxmlformats.org/officeDocument/2006/relationships/hyperlink" Target="http://localhost:3001/api/v1/user/profile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://localhost:3001/api/v1/user/logi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Douzième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79" y="1018044"/>
            <a:ext cx="3147146" cy="4634807"/>
          </a:xfrm>
          <a:prstGeom prst="rect">
            <a:avLst/>
          </a:prstGeom>
        </p:spPr>
      </p:pic>
      <p:pic>
        <p:nvPicPr>
          <p:cNvPr id="21" name="Image 2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00" y="1238400"/>
            <a:ext cx="2952000" cy="406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Accounts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Module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16857" y="4826497"/>
            <a:ext cx="126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Checking</a:t>
            </a:r>
          </a:p>
          <a:p>
            <a:pPr algn="r"/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Savings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Credit Card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173098"/>
            <a:ext cx="6969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latin typeface="Abhaya Libre" panose="02000603000000000000" pitchFamily="2" charset="77"/>
              </a:rPr>
              <a:t>Récupérer tous les </a:t>
            </a:r>
            <a:r>
              <a:rPr lang="fr-FR" sz="1200" dirty="0" smtClean="0">
                <a:latin typeface="Abhaya Libre" panose="02000603000000000000" pitchFamily="2" charset="77"/>
              </a:rPr>
              <a:t>comptes: End-point:  </a:t>
            </a:r>
            <a:r>
              <a:rPr lang="fr-FR" sz="1200" dirty="0" smtClean="0">
                <a:latin typeface="Abhaya Libre" panose="02000603000000000000" pitchFamily="2" charset="77"/>
                <a:hlinkClick r:id="rId5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5"/>
              </a:rPr>
              <a:t>accounts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latin typeface="Abhaya Libre" panose="02000603000000000000" pitchFamily="2" charset="77"/>
              </a:rPr>
              <a:t>Récupérer un seul </a:t>
            </a:r>
            <a:r>
              <a:rPr lang="fr-FR" sz="1200" dirty="0" smtClean="0">
                <a:latin typeface="Abhaya Libre" panose="02000603000000000000" pitchFamily="2" charset="77"/>
              </a:rPr>
              <a:t>compte: End-point</a:t>
            </a:r>
            <a:r>
              <a:rPr lang="fr-FR" sz="1200" dirty="0">
                <a:latin typeface="Abhaya Libre" panose="02000603000000000000" pitchFamily="2" charset="77"/>
              </a:rPr>
              <a:t>:  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6"/>
              </a:rPr>
              <a:t>accounts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/{AccountId}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7" name="Picture 4" descr="iPhone6_mockup_front_white.png"/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440" y="1399643"/>
            <a:ext cx="2410816" cy="367101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84" y="1881208"/>
            <a:ext cx="1478177" cy="261338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1612038" y="2407835"/>
            <a:ext cx="1264168" cy="208675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2376" y="1986646"/>
            <a:ext cx="2410816" cy="367101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01" y="1792862"/>
            <a:ext cx="3147146" cy="4634807"/>
          </a:xfrm>
          <a:prstGeom prst="rect">
            <a:avLst/>
          </a:prstGeom>
        </p:spPr>
      </p:pic>
      <p:pic>
        <p:nvPicPr>
          <p:cNvPr id="15" name="Image 14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21" y="2002854"/>
            <a:ext cx="2952000" cy="4068000"/>
          </a:xfrm>
          <a:prstGeom prst="rect">
            <a:avLst/>
          </a:prstGeom>
        </p:spPr>
      </p:pic>
      <p:sp>
        <p:nvSpPr>
          <p:cNvPr id="2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58400" y="2030400"/>
            <a:ext cx="140974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Account:</a:t>
            </a:r>
          </a:p>
          <a:p>
            <a:endParaRPr lang="en-GB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accountId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</a:p>
          <a:p>
            <a:pPr lvl="1"/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Checking</a:t>
            </a:r>
            <a:endParaRPr lang="fr-FR" sz="10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lvl="1"/>
            <a:r>
              <a:rPr lang="fr-FR" sz="10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Savings</a:t>
            </a:r>
            <a:endParaRPr lang="fr-FR" sz="10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lvl="1"/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Credit 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Card</a:t>
            </a:r>
            <a:endParaRPr lang="fr-FR" sz="10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balance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0" name="Image 19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00" y="2492788"/>
            <a:ext cx="1512000" cy="259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176800" y="1023112"/>
            <a:ext cx="295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Récupérer tous les </a:t>
            </a:r>
            <a:r>
              <a:rPr lang="fr-FR" sz="1200" dirty="0" smtClean="0">
                <a:latin typeface="Abhaya Libre" panose="02000603000000000000" pitchFamily="2" charset="77"/>
              </a:rPr>
              <a:t>comptes: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80921" y="1802052"/>
            <a:ext cx="295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Récupérer </a:t>
            </a:r>
            <a:r>
              <a:rPr lang="fr-FR" sz="1200" dirty="0">
                <a:latin typeface="Abhaya Libre" panose="02000603000000000000" pitchFamily="2" charset="77"/>
              </a:rPr>
              <a:t>un seul </a:t>
            </a:r>
            <a:r>
              <a:rPr lang="fr-FR" sz="1200" dirty="0" smtClean="0">
                <a:latin typeface="Abhaya Libre" panose="02000603000000000000" pitchFamily="2" charset="77"/>
              </a:rPr>
              <a:t>compte: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760903" y="2408613"/>
            <a:ext cx="1073426" cy="2013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 bwMode="auto">
          <a:xfrm>
            <a:off x="7666208" y="3098239"/>
            <a:ext cx="1073426" cy="2013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 bwMode="auto">
          <a:xfrm>
            <a:off x="7666208" y="3443809"/>
            <a:ext cx="1073426" cy="2013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098447" y="2031244"/>
            <a:ext cx="1802126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 :</a:t>
            </a:r>
          </a:p>
          <a:p>
            <a:endParaRPr lang="fr-FR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accountId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</a:p>
          <a:p>
            <a:pPr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Chèque</a:t>
            </a:r>
          </a:p>
          <a:p>
            <a:pPr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Epargne</a:t>
            </a:r>
          </a:p>
          <a:p>
            <a:pPr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 de crédit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solde</a:t>
            </a:r>
          </a:p>
        </p:txBody>
      </p:sp>
    </p:spTree>
    <p:extLst>
      <p:ext uri="{BB962C8B-B14F-4D97-AF65-F5344CB8AC3E}">
        <p14:creationId xmlns:p14="http://schemas.microsoft.com/office/powerpoint/2010/main" val="420157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79" y="1018044"/>
            <a:ext cx="3147146" cy="4634807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00" y="1238400"/>
            <a:ext cx="2952000" cy="4068000"/>
          </a:xfrm>
          <a:prstGeom prst="rect">
            <a:avLst/>
          </a:prstGeom>
        </p:spPr>
      </p:pic>
      <p:pic>
        <p:nvPicPr>
          <p:cNvPr id="17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440" y="1399643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0" y="1898734"/>
            <a:ext cx="1512000" cy="2592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–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Transactions Module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-1" y="6206228"/>
            <a:ext cx="767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latin typeface="Abhaya Libre" panose="02000603000000000000" pitchFamily="2" charset="77"/>
              </a:rPr>
              <a:t>Récupérer toutes les transactions d'un compte: </a:t>
            </a:r>
            <a:r>
              <a:rPr lang="fr-FR" sz="1200" dirty="0" smtClean="0">
                <a:latin typeface="Abhaya Libre" panose="02000603000000000000" pitchFamily="2" charset="77"/>
              </a:rPr>
              <a:t>End-point: </a:t>
            </a:r>
            <a:r>
              <a:rPr lang="fr-FR" sz="1200" dirty="0" smtClean="0">
                <a:latin typeface="Abhaya Libre" panose="02000603000000000000" pitchFamily="2" charset="77"/>
                <a:hlinkClick r:id="rId7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7"/>
              </a:rPr>
              <a:t>accounts</a:t>
            </a:r>
            <a:r>
              <a:rPr lang="fr-FR" sz="1200" dirty="0">
                <a:latin typeface="Abhaya Libre" panose="02000603000000000000" pitchFamily="2" charset="77"/>
                <a:hlinkClick r:id="rId7"/>
              </a:rPr>
              <a:t>/{</a:t>
            </a:r>
            <a:r>
              <a:rPr lang="fr-FR" sz="1200" dirty="0" err="1">
                <a:latin typeface="Abhaya Libre" panose="02000603000000000000" pitchFamily="2" charset="77"/>
                <a:hlinkClick r:id="rId7"/>
              </a:rPr>
              <a:t>AccountId</a:t>
            </a:r>
            <a:r>
              <a:rPr lang="fr-FR" sz="1200" dirty="0">
                <a:latin typeface="Abhaya Libre" panose="02000603000000000000" pitchFamily="2" charset="77"/>
                <a:hlinkClick r:id="rId7"/>
              </a:rPr>
              <a:t>}/</a:t>
            </a:r>
            <a:r>
              <a:rPr lang="fr-FR" sz="1200" dirty="0" smtClean="0">
                <a:latin typeface="Abhaya Libre" panose="02000603000000000000" pitchFamily="2" charset="77"/>
                <a:hlinkClick r:id="rId7"/>
              </a:rPr>
              <a:t>transactions</a:t>
            </a:r>
            <a:endParaRPr lang="fr-FR" sz="1200" dirty="0" smtClean="0">
              <a:latin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Récupérer une seule transaction pour un compte: End-point:  </a:t>
            </a:r>
            <a:r>
              <a:rPr lang="fr-FR" sz="1200" dirty="0" smtClean="0">
                <a:latin typeface="Abhaya Libre" panose="02000603000000000000" pitchFamily="2" charset="77"/>
                <a:hlinkClick r:id="rId8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8"/>
              </a:rPr>
              <a:t>accounts</a:t>
            </a:r>
            <a:r>
              <a:rPr lang="fr-FR" sz="1200" dirty="0" smtClean="0">
                <a:latin typeface="Abhaya Libre" panose="02000603000000000000" pitchFamily="2" charset="77"/>
                <a:hlinkClick r:id="rId8"/>
              </a:rPr>
              <a:t>/{</a:t>
            </a:r>
            <a:r>
              <a:rPr lang="fr-FR" sz="1200" dirty="0" err="1" smtClean="0">
                <a:latin typeface="Abhaya Libre" panose="02000603000000000000" pitchFamily="2" charset="77"/>
                <a:hlinkClick r:id="rId8"/>
              </a:rPr>
              <a:t>AccountId</a:t>
            </a:r>
            <a:r>
              <a:rPr lang="fr-FR" sz="1200" dirty="0" smtClean="0">
                <a:latin typeface="Abhaya Libre" panose="02000603000000000000" pitchFamily="2" charset="77"/>
                <a:hlinkClick r:id="rId8"/>
              </a:rPr>
              <a:t>}/transactions/{</a:t>
            </a:r>
            <a:r>
              <a:rPr lang="fr-FR" sz="1200" dirty="0" err="1" smtClean="0">
                <a:latin typeface="Abhaya Libre" panose="02000603000000000000" pitchFamily="2" charset="77"/>
                <a:hlinkClick r:id="rId8"/>
              </a:rPr>
              <a:t>transactionId</a:t>
            </a:r>
            <a:r>
              <a:rPr lang="fr-FR" sz="1200" dirty="0" smtClean="0">
                <a:latin typeface="Abhaya Libre" panose="02000603000000000000" pitchFamily="2" charset="77"/>
                <a:hlinkClick r:id="rId8"/>
              </a:rPr>
              <a:t>}</a:t>
            </a:r>
            <a:endParaRPr lang="fr-FR" sz="1200" dirty="0" smtClean="0">
              <a:latin typeface="Abhaya Libre" panose="02000603000000000000" pitchFamily="2" charset="77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500941" y="2805901"/>
            <a:ext cx="1443428" cy="163255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2376" y="1986646"/>
            <a:ext cx="2410816" cy="367101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01" y="1792862"/>
            <a:ext cx="3147146" cy="4634807"/>
          </a:xfrm>
          <a:prstGeom prst="rect">
            <a:avLst/>
          </a:prstGeom>
        </p:spPr>
      </p:pic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618143" y="3080177"/>
            <a:ext cx="2066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Abhaya Libre" panose="02000603000000000000" pitchFamily="2" charset="77"/>
              </a:rPr>
              <a:t>Authorization: Bearer </a:t>
            </a:r>
            <a:r>
              <a:rPr lang="fr-FR" sz="800" dirty="0">
                <a:latin typeface="Abhaya Libre" panose="02000603000000000000" pitchFamily="2" charset="77"/>
              </a:rPr>
              <a:t>JWT </a:t>
            </a:r>
            <a:r>
              <a:rPr lang="fr-FR" sz="800" dirty="0" err="1" smtClean="0">
                <a:latin typeface="Abhaya Libre" panose="02000603000000000000" pitchFamily="2" charset="77"/>
              </a:rPr>
              <a:t>token</a:t>
            </a:r>
            <a:endParaRPr lang="fr-FR" sz="800" dirty="0">
              <a:latin typeface="Abhaya Libre" panose="02000603000000000000" pitchFamily="2" charset="77"/>
            </a:endParaRPr>
          </a:p>
        </p:txBody>
      </p:sp>
      <p:pic>
        <p:nvPicPr>
          <p:cNvPr id="4" name="Image 3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00" y="2001600"/>
            <a:ext cx="2952000" cy="4068000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00" y="2491200"/>
            <a:ext cx="1512000" cy="259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176800" y="1023112"/>
            <a:ext cx="295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Récupérer toutes les transactions </a:t>
            </a:r>
            <a:endParaRPr lang="fr-FR" sz="1200" dirty="0" smtClean="0">
              <a:latin typeface="Abhaya Libre" panose="02000603000000000000" pitchFamily="2" charset="77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80921" y="1802052"/>
            <a:ext cx="295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Récupérer une seule transaction </a:t>
            </a:r>
            <a:endParaRPr lang="fr-FR" sz="1200" dirty="0" smtClean="0">
              <a:latin typeface="Abhaya Libre" panose="02000603000000000000" pitchFamily="2" charset="77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58663" y="2031244"/>
            <a:ext cx="1357569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Transaction:</a:t>
            </a:r>
          </a:p>
          <a:p>
            <a:endParaRPr lang="en-GB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</a:p>
          <a:p>
            <a:pPr lvl="1"/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Name of recipient or sender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ype</a:t>
            </a:r>
          </a:p>
          <a:p>
            <a:pPr marL="269875" lvl="1"/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Check</a:t>
            </a:r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Deposit, Electronic, 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Online</a:t>
            </a:r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Transfer</a:t>
            </a:r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Withdrawal…</a:t>
            </a:r>
            <a:endParaRPr lang="en-GB" sz="10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dditional</a:t>
            </a:r>
          </a:p>
          <a:p>
            <a:pPr marL="269875"/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ategory</a:t>
            </a:r>
          </a:p>
          <a:p>
            <a:pPr lvl="1"/>
            <a:r>
              <a:rPr lang="en-GB" sz="9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Electricity, </a:t>
            </a:r>
            <a:r>
              <a:rPr lang="en-GB" sz="9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Gas</a:t>
            </a:r>
            <a:r>
              <a:rPr lang="en-GB" sz="9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en-GB" sz="9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Mortgage</a:t>
            </a:r>
            <a:r>
              <a:rPr lang="en-GB" sz="9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None…</a:t>
            </a:r>
          </a:p>
          <a:p>
            <a:pPr marL="269875" lvl="1"/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notes</a:t>
            </a:r>
            <a:endParaRPr lang="fr-FR" sz="9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5781402" y="2186491"/>
            <a:ext cx="1073426" cy="2013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7520698" y="2880290"/>
            <a:ext cx="951205" cy="1516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 bwMode="auto">
          <a:xfrm>
            <a:off x="5781402" y="2491200"/>
            <a:ext cx="1073426" cy="2013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 bwMode="auto">
          <a:xfrm>
            <a:off x="7520698" y="3161413"/>
            <a:ext cx="951205" cy="1516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 bwMode="auto">
          <a:xfrm>
            <a:off x="7520698" y="3435075"/>
            <a:ext cx="951205" cy="1516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098446" y="2031244"/>
            <a:ext cx="209355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Transaction:</a:t>
            </a:r>
          </a:p>
          <a:p>
            <a:endParaRPr lang="en-GB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transactionId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</a:t>
            </a:r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om </a:t>
            </a:r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du destinataire ou de l'expéditeur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montant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Solde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(le solde après la</a:t>
            </a:r>
          </a:p>
          <a:p>
            <a:pPr marL="536575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transaction)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type</a:t>
            </a:r>
          </a:p>
          <a:p>
            <a:pPr marL="269875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Chèque, Dépôt, Électronique, En ligne, Transfert, Retrait</a:t>
            </a:r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...</a:t>
            </a:r>
          </a:p>
          <a:p>
            <a:endParaRPr lang="fr-FR" sz="4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supplémentaire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69875"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catégorie</a:t>
            </a:r>
          </a:p>
          <a:p>
            <a:pPr marL="269875"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367790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70" y="961666"/>
            <a:ext cx="3643641" cy="5365996"/>
          </a:xfrm>
          <a:prstGeom prst="rect">
            <a:avLst/>
          </a:prstGeom>
        </p:spPr>
      </p:pic>
      <p:pic>
        <p:nvPicPr>
          <p:cNvPr id="17" name="Picture 4" descr="iPhone6_mockup_front_white.png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647" y="1538790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47" y="2037881"/>
            <a:ext cx="1512000" cy="2592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–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Transactions Module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483542"/>
            <a:ext cx="767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Modifier </a:t>
            </a:r>
            <a:r>
              <a:rPr lang="fr-FR" sz="1200" dirty="0">
                <a:latin typeface="Abhaya Libre" panose="02000603000000000000" pitchFamily="2" charset="77"/>
              </a:rPr>
              <a:t>une seule transaction pour un compte: </a:t>
            </a:r>
            <a:r>
              <a:rPr lang="fr-FR" sz="1200" dirty="0" smtClean="0">
                <a:latin typeface="Abhaya Libre" panose="02000603000000000000" pitchFamily="2" charset="77"/>
              </a:rPr>
              <a:t>End-point:  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6"/>
              </a:rPr>
              <a:t>accounts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/{AccountId}/transactions/{</a:t>
            </a:r>
            <a:r>
              <a:rPr lang="fr-FR" sz="1200" dirty="0" err="1" smtClean="0">
                <a:latin typeface="Abhaya Libre" panose="02000603000000000000" pitchFamily="2" charset="77"/>
                <a:hlinkClick r:id="rId6"/>
              </a:rPr>
              <a:t>transactionId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}</a:t>
            </a:r>
            <a:endParaRPr lang="fr-FR" sz="1200" dirty="0" smtClean="0">
              <a:latin typeface="Abhaya Libre" panose="02000603000000000000" pitchFamily="2" charset="77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540148" y="2945048"/>
            <a:ext cx="1443428" cy="163255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1583" y="2125793"/>
            <a:ext cx="2410816" cy="3671015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607" y="2630347"/>
            <a:ext cx="1512000" cy="259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949643" y="1284999"/>
            <a:ext cx="3324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Modifier </a:t>
            </a:r>
            <a:r>
              <a:rPr lang="fr-FR" sz="1200" dirty="0">
                <a:latin typeface="Abhaya Libre" panose="02000603000000000000" pitchFamily="2" charset="77"/>
              </a:rPr>
              <a:t>une seule transaction </a:t>
            </a:r>
          </a:p>
        </p:txBody>
      </p:sp>
      <p:pic>
        <p:nvPicPr>
          <p:cNvPr id="2" name="Image 1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43" y="1493596"/>
            <a:ext cx="3324986" cy="4361972"/>
          </a:xfrm>
          <a:prstGeom prst="rect">
            <a:avLst/>
          </a:prstGeom>
        </p:spPr>
      </p:pic>
      <p:sp>
        <p:nvSpPr>
          <p:cNvPr id="2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58662" y="2031244"/>
            <a:ext cx="2013805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Transaction:</a:t>
            </a:r>
          </a:p>
          <a:p>
            <a:endParaRPr lang="en-GB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</a:p>
          <a:p>
            <a:pPr lvl="1"/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ame of recipient or sender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ype</a:t>
            </a:r>
          </a:p>
          <a:p>
            <a:pPr marL="269875" lvl="1"/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Check, Deposit, Electronic, Online, Transfer, Withdrawal…</a:t>
            </a:r>
          </a:p>
          <a:p>
            <a:pPr lvl="1"/>
            <a:endParaRPr lang="en-GB" sz="9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dditional</a:t>
            </a:r>
          </a:p>
          <a:p>
            <a:pPr marL="269875" lvl="1"/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ategory</a:t>
            </a:r>
          </a:p>
          <a:p>
            <a:pPr marL="447675" lvl="1"/>
            <a:r>
              <a:rPr lang="en-GB" sz="9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Electricity</a:t>
            </a:r>
            <a:r>
              <a:rPr lang="en-GB" sz="9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Gas, Mortgage, None…</a:t>
            </a:r>
          </a:p>
          <a:p>
            <a:pPr marL="269875" lvl="2"/>
            <a:r>
              <a:rPr lang="en-GB" sz="9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notes</a:t>
            </a:r>
            <a:endParaRPr lang="fr-FR" sz="10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098447" y="2031244"/>
            <a:ext cx="1956468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Transaction:</a:t>
            </a:r>
          </a:p>
          <a:p>
            <a:endParaRPr lang="en-GB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transactionId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</a:t>
            </a:r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om </a:t>
            </a:r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du destinataire ou de l'expéditeur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montant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type</a:t>
            </a:r>
          </a:p>
          <a:p>
            <a:pPr marL="269875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Chèque, Dépôt, Électronique, En ligne, Transfert, Retrait</a:t>
            </a:r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...</a:t>
            </a:r>
          </a:p>
          <a:p>
            <a:endParaRPr lang="fr-FR" sz="4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supplémentaire</a:t>
            </a:r>
            <a:endParaRPr lang="fr-FR" sz="12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69875" lvl="1"/>
            <a:r>
              <a:rPr lang="fr-FR" sz="10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catégorie</a:t>
            </a:r>
          </a:p>
          <a:p>
            <a:pPr marL="269875" lvl="1"/>
            <a:r>
              <a:rPr lang="fr-FR" sz="10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notes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418435" y="2312848"/>
            <a:ext cx="812835" cy="11689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6418435" y="2563061"/>
            <a:ext cx="812835" cy="11689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 bwMode="auto">
          <a:xfrm>
            <a:off x="6418435" y="2820854"/>
            <a:ext cx="812835" cy="11689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753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9579" y="1457931"/>
            <a:ext cx="2410816" cy="36710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987" y="1984668"/>
            <a:ext cx="1476000" cy="2556752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458" y="1655921"/>
            <a:ext cx="2448000" cy="360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080" y="1912976"/>
            <a:ext cx="2218756" cy="3129441"/>
          </a:xfrm>
          <a:prstGeom prst="rect">
            <a:avLst/>
          </a:prstGeom>
        </p:spPr>
      </p:pic>
      <p:grpSp>
        <p:nvGrpSpPr>
          <p:cNvPr id="50" name="Group 20"/>
          <p:cNvGrpSpPr>
            <a:grpSpLocks noChangeAspect="1"/>
          </p:cNvGrpSpPr>
          <p:nvPr/>
        </p:nvGrpSpPr>
        <p:grpSpPr>
          <a:xfrm>
            <a:off x="428345" y="1642869"/>
            <a:ext cx="4580490" cy="2636752"/>
            <a:chOff x="5898415" y="1976415"/>
            <a:chExt cx="5654530" cy="3255020"/>
          </a:xfrm>
        </p:grpSpPr>
        <p:sp>
          <p:nvSpPr>
            <p:cNvPr id="51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1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2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3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4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87" y="1755127"/>
            <a:ext cx="3467828" cy="2258886"/>
          </a:xfrm>
          <a:prstGeom prst="rect">
            <a:avLst/>
          </a:prstGeom>
        </p:spPr>
      </p:pic>
      <p:pic>
        <p:nvPicPr>
          <p:cNvPr id="67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9228" y="2999679"/>
            <a:ext cx="2410816" cy="367101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632225" y="839079"/>
            <a:ext cx="843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503000000000000" pitchFamily="2" charset="0"/>
                <a:cs typeface="Abhaya Libre" panose="02000503000000000000" pitchFamily="2" charset="0"/>
              </a:rPr>
              <a:t>Le site est adapté aux desktops, aux tablettes et aux mobiles : Démonstration en direct.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Responsive design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19" name="Group 20"/>
          <p:cNvGrpSpPr>
            <a:grpSpLocks noChangeAspect="1"/>
          </p:cNvGrpSpPr>
          <p:nvPr/>
        </p:nvGrpSpPr>
        <p:grpSpPr>
          <a:xfrm>
            <a:off x="1238439" y="3795835"/>
            <a:ext cx="4580490" cy="2636752"/>
            <a:chOff x="5898415" y="1976415"/>
            <a:chExt cx="5654530" cy="3255020"/>
          </a:xfrm>
        </p:grpSpPr>
        <p:sp>
          <p:nvSpPr>
            <p:cNvPr id="2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1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2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3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0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3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4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5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6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7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4892316" y="2337875"/>
            <a:ext cx="328204" cy="224430"/>
            <a:chOff x="507666" y="2623456"/>
            <a:chExt cx="6245976" cy="1251856"/>
          </a:xfrm>
        </p:grpSpPr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9116989" y="5560820"/>
            <a:ext cx="328204" cy="224430"/>
            <a:chOff x="507666" y="2623456"/>
            <a:chExt cx="6245976" cy="1251856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238439" y="6441554"/>
            <a:ext cx="458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Portable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446260" y="6441554"/>
            <a:ext cx="24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Tablette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6" name="Image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60" y="2841554"/>
            <a:ext cx="2448000" cy="3600000"/>
          </a:xfrm>
          <a:prstGeom prst="rect">
            <a:avLst/>
          </a:prstGeom>
        </p:spPr>
      </p:pic>
      <p:sp>
        <p:nvSpPr>
          <p:cNvPr id="4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700646" y="6441554"/>
            <a:ext cx="1614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Mobile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5" y="3043565"/>
            <a:ext cx="2193210" cy="311943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05" y="3918886"/>
            <a:ext cx="3467828" cy="225627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780" y="3569463"/>
            <a:ext cx="1476001" cy="2531446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grpSp>
        <p:nvGrpSpPr>
          <p:cNvPr id="68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5759694" y="5560820"/>
            <a:ext cx="328204" cy="224430"/>
            <a:chOff x="507666" y="2623456"/>
            <a:chExt cx="6245976" cy="1251856"/>
          </a:xfrm>
        </p:grpSpPr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73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8331269" y="2332489"/>
            <a:ext cx="328204" cy="224430"/>
            <a:chOff x="507666" y="2623456"/>
            <a:chExt cx="6245976" cy="1251856"/>
          </a:xfrm>
        </p:grpSpPr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9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=""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=""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une API pour un compte utilisateur bancaire avec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endParaRPr lang="fr-FR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55576" y="817707"/>
            <a:ext cx="1076192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Argent Bank est une nouvelle banque qui tente de percer dans le secteur et a besoin d'aide pour mettre en place son application. Le contrat en deux parties est décomposé en plusieurs phases.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: </a:t>
            </a:r>
          </a:p>
          <a:p>
            <a:r>
              <a:rPr lang="en-GB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Phase un: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l’application web complète et responsive avec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la page d'accueil, la page de connexion et la page de profil.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Utiliser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Redux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gérer le state de l'ensemble de l'application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peut visiter la page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d'accueil.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peut se connecter au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système.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peut se déconnecter du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système.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ne peut voir les informations relatives à son propre profil qu'après s'être connecté avec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succès.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peut modifier le profil et conserver les données dans la base de données.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Phase deux: Transactions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isualiser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toutes leurs transactions pour le mois en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cours.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Afficher les détails d'une transaction dans une autre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vue.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modifier ou supprimer des informations sur les transactions.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Réfléchissez à la manière dont les API doivent être modélisées en back-end.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Fournissez un document décrivant les API de transaction proposées, en suivant les directives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Swagger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éléments clés à spécifier pour chaque point de terminaison de l'API sont les suivants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méthode HTTP (par exemple, GET, POST, etc.)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route (par exemple, /store/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inventory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description de ce à quoi correspond le point de terminaison.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paramètres possibles pour tenir compte des différents scénarios.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différentes réponses avec les codes de réponse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correspondant.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59" y="1268594"/>
            <a:ext cx="6990060" cy="4619275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–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d'accueil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91606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Hero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Feature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 bwMode="auto">
          <a:xfrm>
            <a:off x="2422657" y="3222444"/>
            <a:ext cx="6990061" cy="1489991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6"/>
            <a:ext cx="6990060" cy="1577819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461059"/>
            <a:ext cx="6990058" cy="4499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57" y="2219999"/>
            <a:ext cx="699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Hero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58" y="5684588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61" y="4379600"/>
            <a:ext cx="6990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Feature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</a:rPr>
              <a:t>Point </a:t>
            </a:r>
            <a:r>
              <a:rPr lang="fr-FR" sz="1200" b="1" u="sng" dirty="0">
                <a:latin typeface="Abhaya Libre" panose="02000603000000000000" pitchFamily="2" charset="77"/>
              </a:rPr>
              <a:t>de départ </a:t>
            </a:r>
            <a:r>
              <a:rPr lang="fr-FR" sz="1200" u="sng" dirty="0">
                <a:latin typeface="Abhaya Libre" panose="02000603000000000000" pitchFamily="2" charset="77"/>
              </a:rPr>
              <a:t>:</a:t>
            </a:r>
            <a:r>
              <a:rPr lang="fr-FR" sz="1200" dirty="0">
                <a:latin typeface="Abhaya Libre" panose="02000603000000000000" pitchFamily="2" charset="77"/>
              </a:rPr>
              <a:t> Créer l'application web responsive complète avec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 pour la page d'accueil, la page de connexion et la page de profil en utilisant le HTML statique et le CSS fournis.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1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18" y="1267200"/>
            <a:ext cx="6991200" cy="46188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 -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age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connexion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85060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erreurs</a:t>
            </a:r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possibles</a:t>
            </a:r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en-GB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Error: User not found!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invalid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There is a Network Error !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5"/>
            <a:ext cx="6990060" cy="3865129"/>
          </a:xfrm>
          <a:prstGeom prst="rect">
            <a:avLst/>
          </a:prstGeom>
          <a:noFill/>
          <a:ln w="28575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461059"/>
            <a:ext cx="6990058" cy="4499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58" y="5684588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61" y="3372437"/>
            <a:ext cx="6990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en-GB" sz="12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81811"/>
            <a:ext cx="699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End point:  </a:t>
            </a:r>
            <a:r>
              <a:rPr lang="fr-FR" sz="1200" dirty="0">
                <a:latin typeface="Abhaya Libre" panose="02000603000000000000" pitchFamily="2" charset="77"/>
                <a:hlinkClick r:id="rId6"/>
              </a:rPr>
              <a:t>http://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localhost:3001/api/v1/user/login</a:t>
            </a:r>
            <a:r>
              <a:rPr lang="fr-FR" sz="1200" dirty="0" smtClean="0">
                <a:latin typeface="Abhaya Libre" panose="02000603000000000000" pitchFamily="2" charset="77"/>
              </a:rPr>
              <a:t> (payload (body): email, </a:t>
            </a:r>
            <a:r>
              <a:rPr lang="fr-FR" sz="1200" dirty="0" err="1" smtClean="0">
                <a:latin typeface="Abhaya Libre" panose="02000603000000000000" pitchFamily="2" charset="77"/>
              </a:rPr>
              <a:t>password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104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00" y="1267200"/>
            <a:ext cx="6991200" cy="46188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age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profil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85060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 (</a:t>
            </a:r>
            <a:r>
              <a:rPr lang="en-GB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profil</a:t>
            </a:r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Transactions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erreurs</a:t>
            </a:r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possibles</a:t>
            </a:r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en-GB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Something went wrong, Please try again later...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4"/>
            <a:ext cx="6990060" cy="3923333"/>
          </a:xfrm>
          <a:prstGeom prst="rect">
            <a:avLst/>
          </a:prstGeom>
          <a:noFill/>
          <a:ln w="28575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519262"/>
            <a:ext cx="6990058" cy="39176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58" y="5463874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1379" y="1708902"/>
            <a:ext cx="699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User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958500" y="2409121"/>
            <a:ext cx="5917095" cy="2236451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1378" y="3433513"/>
            <a:ext cx="6991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Transactions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81811"/>
            <a:ext cx="699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End point</a:t>
            </a:r>
            <a:r>
              <a:rPr lang="fr-FR" sz="1200" dirty="0">
                <a:latin typeface="Abhaya Libre" panose="02000603000000000000" pitchFamily="2" charset="77"/>
                <a:hlinkClick r:id="rId6"/>
              </a:rPr>
              <a:t> http://localhost:3001/api/v1/user/profile</a:t>
            </a:r>
            <a:r>
              <a:rPr lang="fr-FR" sz="1200" dirty="0">
                <a:latin typeface="Abhaya Libre" panose="02000603000000000000" pitchFamily="2" charset="77"/>
              </a:rPr>
              <a:t> (Authorization (header): Bearer JWT </a:t>
            </a:r>
            <a:r>
              <a:rPr lang="fr-FR" sz="1200" dirty="0" err="1">
                <a:latin typeface="Abhaya Libre" panose="02000603000000000000" pitchFamily="2" charset="77"/>
              </a:rPr>
              <a:t>token</a:t>
            </a:r>
            <a:r>
              <a:rPr lang="fr-FR" sz="1200" dirty="0">
                <a:latin typeface="Abhaya Libre" panose="02000603000000000000" pitchFamily="2" charset="77"/>
              </a:rPr>
              <a:t>)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603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00" y="1267200"/>
            <a:ext cx="6991200" cy="46188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Modifier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profil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85060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 (</a:t>
            </a:r>
            <a:r>
              <a:rPr lang="en-GB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profil</a:t>
            </a:r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Transactions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erreurs</a:t>
            </a:r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possibles</a:t>
            </a:r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en-GB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Sorry there was a problem updating your details, please try again later...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5"/>
            <a:ext cx="6990060" cy="391470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510634"/>
            <a:ext cx="6990058" cy="40039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58" y="5469126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1379" y="1708902"/>
            <a:ext cx="699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User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948609" y="2627092"/>
            <a:ext cx="5917095" cy="226021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800" y="3609768"/>
            <a:ext cx="6991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Transactions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688732" y="1897632"/>
            <a:ext cx="2399489" cy="670085"/>
          </a:xfrm>
          <a:prstGeom prst="rect">
            <a:avLst/>
          </a:prstGeom>
          <a:noFill/>
          <a:ln w="28575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sp>
        <p:nvSpPr>
          <p:cNvPr id="2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81811"/>
            <a:ext cx="1001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End point</a:t>
            </a:r>
            <a:r>
              <a:rPr lang="fr-FR" sz="1200" dirty="0">
                <a:latin typeface="Abhaya Libre" panose="02000603000000000000" pitchFamily="2" charset="77"/>
                <a:hlinkClick r:id="rId6"/>
              </a:rPr>
              <a:t> http://localhost:3001/api/v1/user/profile</a:t>
            </a:r>
            <a:r>
              <a:rPr lang="fr-FR" sz="1200" dirty="0">
                <a:latin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</a:rPr>
              <a:t>(</a:t>
            </a:r>
            <a:r>
              <a:rPr lang="fr-FR" sz="1200" dirty="0">
                <a:latin typeface="Abhaya Libre" panose="02000603000000000000" pitchFamily="2" charset="77"/>
              </a:rPr>
              <a:t>Authorization (header): Bearer JWT </a:t>
            </a:r>
            <a:r>
              <a:rPr lang="fr-FR" sz="1200" dirty="0" err="1">
                <a:latin typeface="Abhaya Libre" panose="02000603000000000000" pitchFamily="2" charset="77"/>
              </a:rPr>
              <a:t>token</a:t>
            </a:r>
            <a:r>
              <a:rPr lang="fr-FR" sz="1200" dirty="0">
                <a:latin typeface="Abhaya Libre" panose="02000603000000000000" pitchFamily="2" charset="77"/>
              </a:rPr>
              <a:t>; payload (body): </a:t>
            </a:r>
            <a:r>
              <a:rPr lang="fr-FR" sz="1200" dirty="0" err="1">
                <a:latin typeface="Abhaya Libre" panose="02000603000000000000" pitchFamily="2" charset="77"/>
              </a:rPr>
              <a:t>firstName</a:t>
            </a:r>
            <a:r>
              <a:rPr lang="fr-FR" sz="1200" dirty="0">
                <a:latin typeface="Abhaya Libre" panose="02000603000000000000" pitchFamily="2" charset="77"/>
              </a:rPr>
              <a:t>, </a:t>
            </a:r>
            <a:r>
              <a:rPr lang="fr-FR" sz="1200" dirty="0" err="1">
                <a:latin typeface="Abhaya Libre" panose="02000603000000000000" pitchFamily="2" charset="77"/>
              </a:rPr>
              <a:t>lastName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928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10901702" y="0"/>
            <a:ext cx="1311349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–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Redux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store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-1" y="6397024"/>
            <a:ext cx="122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Les slices de </a:t>
            </a:r>
            <a:r>
              <a:rPr lang="fr-FR" sz="1200" dirty="0" err="1">
                <a:latin typeface="Abhaya Libre" panose="02000603000000000000" pitchFamily="2" charset="77"/>
              </a:rPr>
              <a:t>Redux</a:t>
            </a:r>
            <a:r>
              <a:rPr lang="fr-FR" sz="1200" dirty="0">
                <a:latin typeface="Abhaya Libre" panose="02000603000000000000" pitchFamily="2" charset="77"/>
              </a:rPr>
              <a:t> </a:t>
            </a:r>
            <a:r>
              <a:rPr lang="fr-FR" sz="1200" dirty="0" err="1">
                <a:latin typeface="Abhaya Libre" panose="02000603000000000000" pitchFamily="2" charset="77"/>
              </a:rPr>
              <a:t>Toolkit</a:t>
            </a:r>
            <a:r>
              <a:rPr lang="fr-FR" sz="1200" dirty="0">
                <a:latin typeface="Abhaya Libre" panose="02000603000000000000" pitchFamily="2" charset="77"/>
              </a:rPr>
              <a:t> permettent de combiner </a:t>
            </a:r>
            <a:r>
              <a:rPr lang="fr-FR" sz="1200" dirty="0" err="1">
                <a:latin typeface="Abhaya Libre" panose="02000603000000000000" pitchFamily="2" charset="77"/>
              </a:rPr>
              <a:t>createAction</a:t>
            </a:r>
            <a:r>
              <a:rPr lang="fr-FR" sz="1200" dirty="0">
                <a:latin typeface="Abhaya Libre" panose="02000603000000000000" pitchFamily="2" charset="77"/>
              </a:rPr>
              <a:t>  et </a:t>
            </a:r>
            <a:r>
              <a:rPr lang="fr-FR" sz="1200" dirty="0" err="1">
                <a:latin typeface="Abhaya Libre" panose="02000603000000000000" pitchFamily="2" charset="77"/>
              </a:rPr>
              <a:t>createReducer</a:t>
            </a:r>
            <a:r>
              <a:rPr lang="fr-FR" sz="1200" dirty="0">
                <a:latin typeface="Abhaya Libre" panose="02000603000000000000" pitchFamily="2" charset="77"/>
              </a:rPr>
              <a:t>  en un seul appel de fonction. Cela permet de définir les actions et le </a:t>
            </a:r>
            <a:r>
              <a:rPr lang="fr-FR" sz="1200" dirty="0" err="1" smtClean="0">
                <a:latin typeface="Abhaya Libre" panose="02000603000000000000" pitchFamily="2" charset="77"/>
              </a:rPr>
              <a:t>reducer</a:t>
            </a:r>
            <a:r>
              <a:rPr lang="fr-FR" sz="1200" dirty="0" smtClean="0">
                <a:latin typeface="Abhaya Libre" panose="02000603000000000000" pitchFamily="2" charset="77"/>
              </a:rPr>
              <a:t> qui </a:t>
            </a:r>
            <a:r>
              <a:rPr lang="fr-FR" sz="1200" dirty="0">
                <a:latin typeface="Abhaya Libre" panose="02000603000000000000" pitchFamily="2" charset="77"/>
              </a:rPr>
              <a:t>les accompagne, en une seule fois.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2583432" y="888086"/>
            <a:ext cx="6994293" cy="5367990"/>
            <a:chOff x="2583432" y="888086"/>
            <a:chExt cx="6994293" cy="5367990"/>
          </a:xfrm>
        </p:grpSpPr>
        <p:grpSp>
          <p:nvGrpSpPr>
            <p:cNvPr id="17" name="Groupe 16"/>
            <p:cNvGrpSpPr/>
            <p:nvPr/>
          </p:nvGrpSpPr>
          <p:grpSpPr>
            <a:xfrm>
              <a:off x="6198539" y="888086"/>
              <a:ext cx="3379186" cy="5367990"/>
              <a:chOff x="6412887" y="888086"/>
              <a:chExt cx="3379186" cy="5367990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2887" y="888086"/>
                <a:ext cx="3379186" cy="5367990"/>
              </a:xfrm>
              <a:prstGeom prst="rect">
                <a:avLst/>
              </a:prstGeom>
            </p:spPr>
          </p:pic>
          <p:pic>
            <p:nvPicPr>
              <p:cNvPr id="5" name="Image 4"/>
              <p:cNvPicPr preferRelativeResize="0"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480" y="1249898"/>
                <a:ext cx="3132000" cy="4572000"/>
              </a:xfrm>
              <a:prstGeom prst="rect">
                <a:avLst/>
              </a:prstGeom>
            </p:spPr>
          </p:pic>
        </p:grpSp>
        <p:grpSp>
          <p:nvGrpSpPr>
            <p:cNvPr id="19" name="Groupe 18"/>
            <p:cNvGrpSpPr/>
            <p:nvPr/>
          </p:nvGrpSpPr>
          <p:grpSpPr>
            <a:xfrm>
              <a:off x="2583432" y="888086"/>
              <a:ext cx="3379186" cy="5367990"/>
              <a:chOff x="2418691" y="888086"/>
              <a:chExt cx="3379186" cy="5367990"/>
            </a:xfrm>
          </p:grpSpPr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8691" y="888086"/>
                <a:ext cx="3379186" cy="5367990"/>
              </a:xfrm>
              <a:prstGeom prst="rect">
                <a:avLst/>
              </a:prstGeom>
            </p:spPr>
          </p:pic>
          <p:pic>
            <p:nvPicPr>
              <p:cNvPr id="10" name="Image 9"/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2284" y="1249898"/>
                <a:ext cx="3132000" cy="4572000"/>
              </a:xfrm>
              <a:prstGeom prst="rect">
                <a:avLst/>
              </a:prstGeom>
            </p:spPr>
          </p:pic>
        </p:grpSp>
      </p:grpSp>
      <p:pic>
        <p:nvPicPr>
          <p:cNvPr id="13" name="Image 12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8" y="2599898"/>
            <a:ext cx="2268000" cy="1872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 15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469" y="3749819"/>
            <a:ext cx="2268000" cy="1872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" y="4547319"/>
            <a:ext cx="2583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latin typeface="Abhaya Libre" panose="02000603000000000000" pitchFamily="2" charset="77"/>
                <a:hlinkClick r:id="rId9"/>
              </a:rPr>
              <a:t>http</a:t>
            </a:r>
            <a:r>
              <a:rPr lang="fr-FR" sz="1100" dirty="0">
                <a:latin typeface="Abhaya Libre" panose="02000603000000000000" pitchFamily="2" charset="77"/>
                <a:hlinkClick r:id="rId9"/>
              </a:rPr>
              <a:t>://</a:t>
            </a:r>
            <a:r>
              <a:rPr lang="fr-FR" sz="1100" dirty="0" smtClean="0">
                <a:latin typeface="Abhaya Libre" panose="02000603000000000000" pitchFamily="2" charset="77"/>
                <a:hlinkClick r:id="rId9"/>
              </a:rPr>
              <a:t>localhost:3001/api/v1/user/login</a:t>
            </a:r>
            <a:r>
              <a:rPr lang="fr-FR" sz="1100" dirty="0">
                <a:latin typeface="Abhaya Libre" panose="02000603000000000000" pitchFamily="2" charset="77"/>
              </a:rPr>
              <a:t> </a:t>
            </a:r>
            <a:endParaRPr lang="fr-FR" sz="1100" dirty="0" smtClean="0">
              <a:latin typeface="Abhaya Libre" panose="02000603000000000000" pitchFamily="2" charset="77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577725" y="5630287"/>
            <a:ext cx="2635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latin typeface="Abhaya Libre" panose="02000603000000000000" pitchFamily="2" charset="77"/>
                <a:hlinkClick r:id="rId10"/>
              </a:rPr>
              <a:t>http</a:t>
            </a:r>
            <a:r>
              <a:rPr lang="fr-FR" sz="1100" dirty="0">
                <a:latin typeface="Abhaya Libre" panose="02000603000000000000" pitchFamily="2" charset="77"/>
                <a:hlinkClick r:id="rId10"/>
              </a:rPr>
              <a:t>://localhost:3001/api/v1/user/profile</a:t>
            </a:r>
            <a:r>
              <a:rPr lang="fr-FR" sz="1100" dirty="0">
                <a:latin typeface="Abhaya Libre" panose="02000603000000000000" pitchFamily="2" charset="77"/>
              </a:rPr>
              <a:t> </a:t>
            </a:r>
            <a:r>
              <a:rPr lang="fr-FR" sz="1100" dirty="0" smtClean="0">
                <a:latin typeface="Abhaya Libre" panose="02000603000000000000" pitchFamily="2" charset="77"/>
              </a:rPr>
              <a:t>  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" y="2347941"/>
            <a:ext cx="25834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latin typeface="Abhaya Libre" panose="02000603000000000000" pitchFamily="2" charset="77"/>
              </a:rPr>
              <a:t>Récupérer le </a:t>
            </a:r>
            <a:r>
              <a:rPr lang="fr-FR" sz="1100" dirty="0" err="1" smtClean="0">
                <a:latin typeface="Abhaya Libre" panose="02000603000000000000" pitchFamily="2" charset="77"/>
              </a:rPr>
              <a:t>token</a:t>
            </a:r>
            <a:r>
              <a:rPr lang="fr-FR" sz="1100" dirty="0" smtClean="0">
                <a:latin typeface="Abhaya Libre" panose="02000603000000000000" pitchFamily="2" charset="77"/>
              </a:rPr>
              <a:t> </a:t>
            </a:r>
            <a:r>
              <a:rPr lang="fr-FR" sz="1100" dirty="0">
                <a:latin typeface="Abhaya Libre" panose="02000603000000000000" pitchFamily="2" charset="77"/>
              </a:rPr>
              <a:t>d'authentification </a:t>
            </a:r>
            <a:endParaRPr lang="fr-FR" sz="1100" dirty="0" smtClean="0">
              <a:latin typeface="Abhaya Libre" panose="02000603000000000000" pitchFamily="2" charset="77"/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9701318" y="1280350"/>
            <a:ext cx="2297151" cy="2140419"/>
            <a:chOff x="9701318" y="1468452"/>
            <a:chExt cx="2297151" cy="2140419"/>
          </a:xfrm>
        </p:grpSpPr>
        <p:pic>
          <p:nvPicPr>
            <p:cNvPr id="15" name="Image 14"/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0469" y="1736871"/>
              <a:ext cx="2268000" cy="187200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TextBox 12">
              <a:extLst>
                <a:ext uri="{FF2B5EF4-FFF2-40B4-BE49-F238E27FC236}">
                  <a16:creationId xmlns="" xmlns:a16="http://schemas.microsoft.com/office/drawing/2014/main" id="{592DB263-5130-7149-84E4-6ACC76E4A8AF}"/>
                </a:ext>
              </a:extLst>
            </p:cNvPr>
            <p:cNvSpPr txBox="1"/>
            <p:nvPr/>
          </p:nvSpPr>
          <p:spPr>
            <a:xfrm>
              <a:off x="9701318" y="1468452"/>
              <a:ext cx="22971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 smtClean="0">
                  <a:latin typeface="Abhaya Libre" panose="02000603000000000000" pitchFamily="2" charset="77"/>
                </a:rPr>
                <a:t>Récupérer </a:t>
              </a:r>
              <a:r>
                <a:rPr lang="fr-FR" sz="1100" dirty="0">
                  <a:latin typeface="Abhaya Libre" panose="02000603000000000000" pitchFamily="2" charset="77"/>
                </a:rPr>
                <a:t>l'utilisateur</a:t>
              </a:r>
              <a:endParaRPr lang="fr-FR" sz="1100" dirty="0" smtClean="0">
                <a:latin typeface="Abhaya Libre" panose="02000603000000000000" pitchFamily="2" charset="77"/>
              </a:endParaRPr>
            </a:p>
          </p:txBody>
        </p:sp>
      </p:grpSp>
      <p:sp>
        <p:nvSpPr>
          <p:cNvPr id="2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730470" y="3483975"/>
            <a:ext cx="226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latin typeface="Abhaya Libre" panose="02000603000000000000" pitchFamily="2" charset="77"/>
              </a:rPr>
              <a:t>Mettre </a:t>
            </a:r>
            <a:r>
              <a:rPr lang="fr-FR" sz="1100" dirty="0">
                <a:latin typeface="Abhaya Libre" panose="02000603000000000000" pitchFamily="2" charset="77"/>
              </a:rPr>
              <a:t>à jour l'utilisateur</a:t>
            </a:r>
            <a:endParaRPr lang="fr-FR" sz="1100" dirty="0" smtClean="0">
              <a:latin typeface="Abhaya Libre" panose="02000603000000000000" pitchFamily="2" charset="77"/>
            </a:endParaRPr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998002" y="3197787"/>
            <a:ext cx="1844476" cy="8882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1106078" y="3469203"/>
            <a:ext cx="1736400" cy="36357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1712596" y="4073423"/>
            <a:ext cx="1093306" cy="16459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H="1">
            <a:off x="7133850" y="2347941"/>
            <a:ext cx="2679797" cy="37435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H="1" flipV="1">
            <a:off x="7286595" y="2978848"/>
            <a:ext cx="2585792" cy="3168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H="1">
            <a:off x="7286595" y="3210936"/>
            <a:ext cx="2556205" cy="12864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 bwMode="auto">
          <a:xfrm>
            <a:off x="355601" y="3541185"/>
            <a:ext cx="443653" cy="99697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 bwMode="auto">
          <a:xfrm>
            <a:off x="10088880" y="2675467"/>
            <a:ext cx="900853" cy="135466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 bwMode="auto">
          <a:xfrm>
            <a:off x="10076155" y="4972947"/>
            <a:ext cx="900853" cy="110440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 bwMode="auto">
          <a:xfrm>
            <a:off x="9877257" y="4808929"/>
            <a:ext cx="485944" cy="86304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49" name="Connecteur droit avec flèche 48"/>
          <p:cNvCxnSpPr/>
          <p:nvPr/>
        </p:nvCxnSpPr>
        <p:spPr>
          <a:xfrm flipH="1" flipV="1">
            <a:off x="7163002" y="3807310"/>
            <a:ext cx="2679799" cy="74986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 flipV="1">
            <a:off x="7369772" y="4033817"/>
            <a:ext cx="2473028" cy="123229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 flipH="1" flipV="1">
            <a:off x="7163002" y="4501546"/>
            <a:ext cx="2679799" cy="91732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8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00" y="1260000"/>
            <a:ext cx="6991200" cy="465102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Phase deux: </a:t>
            </a:r>
            <a:r>
              <a:rPr lang="fr-FR" sz="48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Transactions -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Swagger</a:t>
            </a:r>
            <a:endParaRPr lang="fr-FR" sz="11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17092</TotalTime>
  <Words>1336</Words>
  <Application>Microsoft Office PowerPoint</Application>
  <PresentationFormat>Grand écran</PresentationFormat>
  <Paragraphs>323</Paragraphs>
  <Slides>17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32" baseType="lpstr">
      <vt:lpstr>Abhaya Libre</vt:lpstr>
      <vt:lpstr>Abhaya Libre ExtraBold</vt:lpstr>
      <vt:lpstr>Abhaya Libre Medium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3159</cp:revision>
  <dcterms:created xsi:type="dcterms:W3CDTF">2018-12-21T22:04:22Z</dcterms:created>
  <dcterms:modified xsi:type="dcterms:W3CDTF">2022-01-25T03:01:11Z</dcterms:modified>
</cp:coreProperties>
</file>